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73" r:id="rId3"/>
    <p:sldId id="257" r:id="rId4"/>
    <p:sldId id="258" r:id="rId5"/>
    <p:sldId id="260" r:id="rId6"/>
    <p:sldId id="269" r:id="rId7"/>
    <p:sldId id="259" r:id="rId8"/>
    <p:sldId id="262" r:id="rId9"/>
    <p:sldId id="263" r:id="rId10"/>
    <p:sldId id="261" r:id="rId11"/>
    <p:sldId id="264" r:id="rId12"/>
    <p:sldId id="265" r:id="rId13"/>
    <p:sldId id="266" r:id="rId14"/>
    <p:sldId id="268" r:id="rId15"/>
    <p:sldId id="272" r:id="rId16"/>
    <p:sldId id="271" r:id="rId17"/>
    <p:sldId id="267" r:id="rId18"/>
    <p:sldId id="27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82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119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336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081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01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678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92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792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772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108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697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444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6072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24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6857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740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A80B2-9F9E-4062-897E-C5C253BA734D}" type="datetimeFigureOut">
              <a:rPr lang="en-GB" smtClean="0"/>
              <a:t>13/12/2024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9C42261-1D41-4AA2-B291-55F0E3304E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11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B91C6A-BD62-4461-8081-D9882235321B}"/>
              </a:ext>
            </a:extLst>
          </p:cNvPr>
          <p:cNvSpPr/>
          <p:nvPr/>
        </p:nvSpPr>
        <p:spPr>
          <a:xfrm>
            <a:off x="2541118" y="1434370"/>
            <a:ext cx="76835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The Six Principles</a:t>
            </a:r>
          </a:p>
          <a:p>
            <a:pPr algn="ctr"/>
            <a:r>
              <a:rPr lang="en-US" sz="7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Of Nurture</a:t>
            </a:r>
            <a:endParaRPr lang="en-US" sz="72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70D0C1-5367-4A33-885A-4C0CB0E41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615" y="5227962"/>
            <a:ext cx="3126322" cy="11045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A045563-EA1C-4AE0-9BF3-C96DF837E1CF}"/>
              </a:ext>
            </a:extLst>
          </p:cNvPr>
          <p:cNvSpPr txBox="1"/>
          <p:nvPr/>
        </p:nvSpPr>
        <p:spPr>
          <a:xfrm>
            <a:off x="4663440" y="3742694"/>
            <a:ext cx="7223401" cy="280076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200" u="sng" dirty="0">
                <a:latin typeface="SassoonCRInfant" panose="02010503020300020003" pitchFamily="2" charset="0"/>
              </a:rPr>
              <a:t>Links to children’s rights</a:t>
            </a:r>
          </a:p>
          <a:p>
            <a:r>
              <a:rPr lang="en-GB" sz="2200" u="sng" dirty="0">
                <a:latin typeface="SassoonCRInfant" panose="02010503020300020003" pitchFamily="2" charset="0"/>
              </a:rPr>
              <a:t>Article 19- </a:t>
            </a:r>
            <a:r>
              <a:rPr lang="en-GB" sz="2200" dirty="0">
                <a:latin typeface="SassoonCRInfant" panose="02010503020300020003" pitchFamily="2" charset="0"/>
              </a:rPr>
              <a:t>the right to feel safe and protected from harm</a:t>
            </a:r>
          </a:p>
          <a:p>
            <a:endParaRPr lang="en-GB" sz="2200" dirty="0">
              <a:latin typeface="SassoonCRInfant" panose="02010503020300020003" pitchFamily="2" charset="0"/>
            </a:endParaRPr>
          </a:p>
          <a:p>
            <a:r>
              <a:rPr lang="en-GB" sz="2200" u="sng" dirty="0">
                <a:latin typeface="SassoonCRInfant" panose="02010503020300020003" pitchFamily="2" charset="0"/>
              </a:rPr>
              <a:t>Article 24- </a:t>
            </a:r>
            <a:r>
              <a:rPr lang="en-GB" sz="2200" dirty="0">
                <a:latin typeface="SassoonCRInfant" panose="02010503020300020003" pitchFamily="2" charset="0"/>
              </a:rPr>
              <a:t>the right to good health, including mental health</a:t>
            </a:r>
          </a:p>
          <a:p>
            <a:endParaRPr lang="en-GB" sz="2200" dirty="0">
              <a:latin typeface="SassoonCRInfant" panose="02010503020300020003" pitchFamily="2" charset="0"/>
            </a:endParaRPr>
          </a:p>
          <a:p>
            <a:r>
              <a:rPr lang="en-GB" sz="2200" u="sng" dirty="0">
                <a:latin typeface="SassoonCRInfant" panose="02010503020300020003" pitchFamily="2" charset="0"/>
              </a:rPr>
              <a:t>Article 29- </a:t>
            </a:r>
            <a:r>
              <a:rPr lang="en-GB" sz="2200" dirty="0">
                <a:latin typeface="SassoonCRInfant" panose="02010503020300020003" pitchFamily="2" charset="0"/>
              </a:rPr>
              <a:t>education should shape children’s minds, bodies and talents so that they can achieve the best that they can for them</a:t>
            </a:r>
          </a:p>
        </p:txBody>
      </p:sp>
    </p:spTree>
    <p:extLst>
      <p:ext uri="{BB962C8B-B14F-4D97-AF65-F5344CB8AC3E}">
        <p14:creationId xmlns:p14="http://schemas.microsoft.com/office/powerpoint/2010/main" val="57636054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AAB96C-26F2-4FD4-B637-695C69D333B2}"/>
              </a:ext>
            </a:extLst>
          </p:cNvPr>
          <p:cNvSpPr txBox="1"/>
          <p:nvPr/>
        </p:nvSpPr>
        <p:spPr>
          <a:xfrm>
            <a:off x="1631575" y="1165395"/>
            <a:ext cx="961016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sz="2800" i="0" dirty="0">
                <a:solidFill>
                  <a:srgbClr val="141414"/>
                </a:solidFill>
                <a:effectLst/>
                <a:latin typeface="SassoonCRInfant" panose="02010503020300020003" pitchFamily="2" charset="0"/>
              </a:rPr>
              <a:t>To nurture means to care for and protect something or someone while it is growing.</a:t>
            </a:r>
          </a:p>
          <a:p>
            <a:pPr algn="l" fontAlgn="base"/>
            <a:r>
              <a:rPr lang="en-GB" sz="2800" i="0" dirty="0">
                <a:solidFill>
                  <a:srgbClr val="141414"/>
                </a:solidFill>
                <a:effectLst/>
                <a:latin typeface="SassoonCRInfant" panose="02010503020300020003" pitchFamily="2" charset="0"/>
              </a:rPr>
              <a:t>We can all do this. Parents, carers, and other family members nurture children. Teachers and other school staff nurture their pupils. Maybe you nurture a younger sibling or a pet?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1E7D79-2D60-4358-9A0F-6AA12DEA110A}"/>
              </a:ext>
            </a:extLst>
          </p:cNvPr>
          <p:cNvSpPr/>
          <p:nvPr/>
        </p:nvSpPr>
        <p:spPr>
          <a:xfrm>
            <a:off x="2049974" y="242065"/>
            <a:ext cx="7733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i="0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ReithSans"/>
              </a:rPr>
              <a:t>What does nurture mean?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12DEE-1987-4860-9676-DB7CBEB53C57}"/>
              </a:ext>
            </a:extLst>
          </p:cNvPr>
          <p:cNvSpPr txBox="1"/>
          <p:nvPr/>
        </p:nvSpPr>
        <p:spPr>
          <a:xfrm>
            <a:off x="1703294" y="4431919"/>
            <a:ext cx="907228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en-GB" sz="2800" i="0" dirty="0">
                <a:solidFill>
                  <a:srgbClr val="141414"/>
                </a:solidFill>
                <a:effectLst/>
                <a:latin typeface="SassoonCRInfant" panose="02010503020300020003" pitchFamily="2" charset="0"/>
              </a:rPr>
              <a:t>Helps us to develop our social and emotional skills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2800" i="0" dirty="0">
                <a:solidFill>
                  <a:srgbClr val="141414"/>
                </a:solidFill>
                <a:effectLst/>
                <a:latin typeface="SassoonCRInfant" panose="02010503020300020003" pitchFamily="2" charset="0"/>
              </a:rPr>
              <a:t>Supports us as we grow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2800" i="0" dirty="0">
                <a:solidFill>
                  <a:srgbClr val="141414"/>
                </a:solidFill>
                <a:effectLst/>
                <a:latin typeface="SassoonCRInfant" panose="02010503020300020003" pitchFamily="2" charset="0"/>
              </a:rPr>
              <a:t>Builds our resilience and makes us feel better about ourselves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062801-7553-4BA0-9B9D-BAF41917FEA6}"/>
              </a:ext>
            </a:extLst>
          </p:cNvPr>
          <p:cNvSpPr/>
          <p:nvPr/>
        </p:nvSpPr>
        <p:spPr>
          <a:xfrm>
            <a:off x="1631575" y="3412164"/>
            <a:ext cx="77492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What does nurture do?</a:t>
            </a:r>
          </a:p>
        </p:txBody>
      </p:sp>
    </p:spTree>
    <p:extLst>
      <p:ext uri="{BB962C8B-B14F-4D97-AF65-F5344CB8AC3E}">
        <p14:creationId xmlns:p14="http://schemas.microsoft.com/office/powerpoint/2010/main" val="828262239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90E4EB-F026-47EB-AED2-8E06D00A1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536" y="304802"/>
            <a:ext cx="9269275" cy="645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23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0F7B24-49CA-4DB5-BAFD-25CDD7042BF5}"/>
              </a:ext>
            </a:extLst>
          </p:cNvPr>
          <p:cNvSpPr/>
          <p:nvPr/>
        </p:nvSpPr>
        <p:spPr>
          <a:xfrm>
            <a:off x="134471" y="-71700"/>
            <a:ext cx="22509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Safety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3838B1-468D-4B4D-B468-2BD234F10F25}"/>
              </a:ext>
            </a:extLst>
          </p:cNvPr>
          <p:cNvSpPr txBox="1"/>
          <p:nvPr/>
        </p:nvSpPr>
        <p:spPr>
          <a:xfrm>
            <a:off x="3052941" y="528464"/>
            <a:ext cx="6465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My classroom is a safe base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7D4074-4591-46B1-A5A1-55F03D674B6F}"/>
              </a:ext>
            </a:extLst>
          </p:cNvPr>
          <p:cNvSpPr txBox="1"/>
          <p:nvPr/>
        </p:nvSpPr>
        <p:spPr>
          <a:xfrm>
            <a:off x="2385408" y="1548881"/>
            <a:ext cx="84628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What do we have in the classrooms to help children feel happy and safe?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Who do the children have in their classrooms to  help them feel safe? Who are their safe adults?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What happens in the classrooms to help children to feel safe? What are the routines and how do children know about these?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b="1" dirty="0">
                <a:latin typeface="SassoonCRInfant" panose="02010503020300020003" pitchFamily="2" charset="0"/>
              </a:rPr>
              <a:t>Next slide includes some examples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35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0F7B24-49CA-4DB5-BAFD-25CDD7042BF5}"/>
              </a:ext>
            </a:extLst>
          </p:cNvPr>
          <p:cNvSpPr/>
          <p:nvPr/>
        </p:nvSpPr>
        <p:spPr>
          <a:xfrm>
            <a:off x="134471" y="-71700"/>
            <a:ext cx="22509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Safety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3838B1-468D-4B4D-B468-2BD234F10F25}"/>
              </a:ext>
            </a:extLst>
          </p:cNvPr>
          <p:cNvSpPr txBox="1"/>
          <p:nvPr/>
        </p:nvSpPr>
        <p:spPr>
          <a:xfrm>
            <a:off x="3052941" y="528464"/>
            <a:ext cx="64652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My classroom is a safe base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7D4074-4591-46B1-A5A1-55F03D674B6F}"/>
              </a:ext>
            </a:extLst>
          </p:cNvPr>
          <p:cNvSpPr txBox="1"/>
          <p:nvPr/>
        </p:nvSpPr>
        <p:spPr>
          <a:xfrm>
            <a:off x="3052472" y="1265339"/>
            <a:ext cx="84628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These are some examples.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42D06B-B3DB-44EC-BDC3-0B8CF77A54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304" y="2102880"/>
            <a:ext cx="3393546" cy="19795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1E0869-3166-4175-9981-B6D53DCD2D7A}"/>
              </a:ext>
            </a:extLst>
          </p:cNvPr>
          <p:cNvSpPr txBox="1"/>
          <p:nvPr/>
        </p:nvSpPr>
        <p:spPr>
          <a:xfrm>
            <a:off x="1309899" y="4184389"/>
            <a:ext cx="319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CRInfant" panose="02010503020300020003" pitchFamily="2" charset="0"/>
              </a:rPr>
              <a:t>Safe adults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A82223-3527-4270-9118-EAE56D0CE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5452" y="2071797"/>
            <a:ext cx="1901154" cy="18889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581C50A-9BAB-4DED-A7F0-2AAA570DEA0B}"/>
              </a:ext>
            </a:extLst>
          </p:cNvPr>
          <p:cNvSpPr txBox="1"/>
          <p:nvPr/>
        </p:nvSpPr>
        <p:spPr>
          <a:xfrm>
            <a:off x="4803083" y="3973852"/>
            <a:ext cx="34986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Good relationships with adults and friends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9EA64A-6DA1-43EF-8250-7842B40E3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9529" y="1540034"/>
            <a:ext cx="2108330" cy="188896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251211-FD2E-456C-A86A-B5D4AB8CEC33}"/>
              </a:ext>
            </a:extLst>
          </p:cNvPr>
          <p:cNvSpPr txBox="1"/>
          <p:nvPr/>
        </p:nvSpPr>
        <p:spPr>
          <a:xfrm>
            <a:off x="8948057" y="3479920"/>
            <a:ext cx="29018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Clear routines e.g. visual timetable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6C4CF1-964D-427C-8393-0CF91040E9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5544" y="4570931"/>
            <a:ext cx="1495425" cy="14763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6BF686-4C04-46A2-918B-C112564517A9}"/>
              </a:ext>
            </a:extLst>
          </p:cNvPr>
          <p:cNvSpPr txBox="1"/>
          <p:nvPr/>
        </p:nvSpPr>
        <p:spPr>
          <a:xfrm>
            <a:off x="2715208" y="6158204"/>
            <a:ext cx="20878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Safe space for me to learn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8C55921-B8F1-425C-9041-83011A5B42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2804" y="4559790"/>
            <a:ext cx="2827176" cy="17697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76FB028-67EC-4AF1-9E79-C222AA76BF2C}"/>
              </a:ext>
            </a:extLst>
          </p:cNvPr>
          <p:cNvSpPr txBox="1"/>
          <p:nvPr/>
        </p:nvSpPr>
        <p:spPr>
          <a:xfrm>
            <a:off x="8672804" y="6329536"/>
            <a:ext cx="29531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Emotional check-ins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3309F84-7AC8-4029-AFA8-31C48B5689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1155" y="4844519"/>
            <a:ext cx="1769747" cy="176974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84C61DF-D0A4-497E-9EEB-4565DA7E73E3}"/>
              </a:ext>
            </a:extLst>
          </p:cNvPr>
          <p:cNvSpPr txBox="1"/>
          <p:nvPr/>
        </p:nvSpPr>
        <p:spPr>
          <a:xfrm>
            <a:off x="6688513" y="5212469"/>
            <a:ext cx="14051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Worry boxes</a:t>
            </a:r>
          </a:p>
        </p:txBody>
      </p:sp>
    </p:spTree>
    <p:extLst>
      <p:ext uri="{BB962C8B-B14F-4D97-AF65-F5344CB8AC3E}">
        <p14:creationId xmlns:p14="http://schemas.microsoft.com/office/powerpoint/2010/main" val="2474830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5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0F7B24-49CA-4DB5-BAFD-25CDD7042BF5}"/>
              </a:ext>
            </a:extLst>
          </p:cNvPr>
          <p:cNvSpPr/>
          <p:nvPr/>
        </p:nvSpPr>
        <p:spPr>
          <a:xfrm>
            <a:off x="134471" y="-71700"/>
            <a:ext cx="22509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Safety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3838B1-468D-4B4D-B468-2BD234F10F25}"/>
              </a:ext>
            </a:extLst>
          </p:cNvPr>
          <p:cNvSpPr txBox="1"/>
          <p:nvPr/>
        </p:nvSpPr>
        <p:spPr>
          <a:xfrm>
            <a:off x="3052941" y="528464"/>
            <a:ext cx="61606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SassoonCRInfant" panose="02010503020300020003" pitchFamily="2" charset="0"/>
              </a:rPr>
              <a:t>My classroom is a safe base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7D4074-4591-46B1-A5A1-55F03D674B6F}"/>
              </a:ext>
            </a:extLst>
          </p:cNvPr>
          <p:cNvSpPr txBox="1"/>
          <p:nvPr/>
        </p:nvSpPr>
        <p:spPr>
          <a:xfrm>
            <a:off x="2385408" y="1548881"/>
            <a:ext cx="8462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Safe spaces in school that children can go to.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B3BBE5-70B3-47C5-9560-292155667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19" y="2533334"/>
            <a:ext cx="4386766" cy="3290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481B9E-6208-4829-BAE5-DA7206B55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939" y="2637029"/>
            <a:ext cx="4510318" cy="33827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4379FE-EF90-4424-A703-C0BB2298BCA8}"/>
              </a:ext>
            </a:extLst>
          </p:cNvPr>
          <p:cNvSpPr txBox="1"/>
          <p:nvPr/>
        </p:nvSpPr>
        <p:spPr>
          <a:xfrm>
            <a:off x="7020219" y="5823409"/>
            <a:ext cx="4197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CRInfant" panose="02010503020300020003" pitchFamily="2" charset="0"/>
              </a:rPr>
              <a:t>Sensory room</a:t>
            </a:r>
          </a:p>
        </p:txBody>
      </p:sp>
    </p:spTree>
    <p:extLst>
      <p:ext uri="{BB962C8B-B14F-4D97-AF65-F5344CB8AC3E}">
        <p14:creationId xmlns:p14="http://schemas.microsoft.com/office/powerpoint/2010/main" val="310577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98E77E-A28C-4995-9311-69C23FC13217}"/>
              </a:ext>
            </a:extLst>
          </p:cNvPr>
          <p:cNvSpPr/>
          <p:nvPr/>
        </p:nvSpPr>
        <p:spPr>
          <a:xfrm>
            <a:off x="150222" y="-114193"/>
            <a:ext cx="4009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Well- being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468545-F04A-45E2-90FA-409489651908}"/>
              </a:ext>
            </a:extLst>
          </p:cNvPr>
          <p:cNvSpPr txBox="1"/>
          <p:nvPr/>
        </p:nvSpPr>
        <p:spPr>
          <a:xfrm>
            <a:off x="2154937" y="932205"/>
            <a:ext cx="9189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SassoonCRInfant" panose="02010503020300020003" pitchFamily="2" charset="0"/>
              </a:rPr>
              <a:t>It is important to have good mental health and that I feel good on the inside.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3F0BF6-BC94-42DD-892E-439EEF4D50AD}"/>
              </a:ext>
            </a:extLst>
          </p:cNvPr>
          <p:cNvSpPr txBox="1"/>
          <p:nvPr/>
        </p:nvSpPr>
        <p:spPr>
          <a:xfrm>
            <a:off x="2267712" y="2093976"/>
            <a:ext cx="841248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When do we learn about mental health and well-being in school?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What sorts of things do the children learn about well- being/mental health?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How are the children’s achievements celebrated in school?</a:t>
            </a:r>
          </a:p>
          <a:p>
            <a:r>
              <a:rPr lang="en-GB" sz="3000" b="1" dirty="0">
                <a:latin typeface="SassoonCRInfant" panose="02010503020300020003" pitchFamily="2" charset="0"/>
              </a:rPr>
              <a:t>Please see next slide for examples.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4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98E77E-A28C-4995-9311-69C23FC13217}"/>
              </a:ext>
            </a:extLst>
          </p:cNvPr>
          <p:cNvSpPr/>
          <p:nvPr/>
        </p:nvSpPr>
        <p:spPr>
          <a:xfrm>
            <a:off x="150222" y="-114193"/>
            <a:ext cx="4009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Well- being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468545-F04A-45E2-90FA-409489651908}"/>
              </a:ext>
            </a:extLst>
          </p:cNvPr>
          <p:cNvSpPr txBox="1"/>
          <p:nvPr/>
        </p:nvSpPr>
        <p:spPr>
          <a:xfrm>
            <a:off x="2154937" y="932205"/>
            <a:ext cx="9189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SassoonCRInfant" panose="02010503020300020003" pitchFamily="2" charset="0"/>
              </a:rPr>
              <a:t>It is important to have good mental health and that I feel good on the inside.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3F0BF6-BC94-42DD-892E-439EEF4D50AD}"/>
              </a:ext>
            </a:extLst>
          </p:cNvPr>
          <p:cNvSpPr txBox="1"/>
          <p:nvPr/>
        </p:nvSpPr>
        <p:spPr>
          <a:xfrm>
            <a:off x="3044952" y="1947868"/>
            <a:ext cx="8412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Did you mention any of these things?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6B7C9A-1455-4D5C-AB99-669ACA437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96" y="2537133"/>
            <a:ext cx="1485901" cy="1292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794F27-D81C-435E-83E5-E20A3CAFA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066" y="2629067"/>
            <a:ext cx="1310744" cy="13023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99C50C-5527-42C2-90CD-188ACAB371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1299" y="2643423"/>
            <a:ext cx="2709672" cy="16961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B7F7C4-5D73-4F9D-8818-148D5B36E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2742" y="4439716"/>
            <a:ext cx="1695205" cy="22597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48A5A05-78B1-41E2-ABE7-12F0CE1F1B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41194" y="2378563"/>
            <a:ext cx="3021964" cy="19574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90EEB2-4A28-4B43-96E0-FB2BA65C45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8184" y="4825546"/>
            <a:ext cx="2577001" cy="15458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8A95C9-0AAF-4A35-A820-E2290DB8B89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25835"/>
          <a:stretch/>
        </p:blipFill>
        <p:spPr>
          <a:xfrm>
            <a:off x="6657785" y="4888838"/>
            <a:ext cx="2394776" cy="14192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5A5EB0-5106-48B6-9039-5E4A2EA6BD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77830" y="4632157"/>
            <a:ext cx="1969162" cy="19691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D8FB7DE-E14C-495C-A17C-19CDA7EA3735}"/>
              </a:ext>
            </a:extLst>
          </p:cNvPr>
          <p:cNvSpPr txBox="1"/>
          <p:nvPr/>
        </p:nvSpPr>
        <p:spPr>
          <a:xfrm>
            <a:off x="676656" y="3919134"/>
            <a:ext cx="19722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PHSE lessons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B7BF3D2-80D9-4EBC-AC61-1A2B4BBA5D23}"/>
              </a:ext>
            </a:extLst>
          </p:cNvPr>
          <p:cNvSpPr txBox="1"/>
          <p:nvPr/>
        </p:nvSpPr>
        <p:spPr>
          <a:xfrm>
            <a:off x="3197460" y="3901197"/>
            <a:ext cx="16511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SassoonCRInfant" panose="02010503020300020003" pitchFamily="2" charset="0"/>
              </a:rPr>
              <a:t>Assemblies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E0A32B-6E39-4C79-B0DE-B98E810430CC}"/>
              </a:ext>
            </a:extLst>
          </p:cNvPr>
          <p:cNvSpPr txBox="1"/>
          <p:nvPr/>
        </p:nvSpPr>
        <p:spPr>
          <a:xfrm>
            <a:off x="5742304" y="4332084"/>
            <a:ext cx="609447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SassoonCRInfant" panose="02010503020300020003" pitchFamily="2" charset="0"/>
              </a:rPr>
              <a:t>Learning about the Zones and tools that help us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54B1066-B978-4BAC-829E-6DD372521353}"/>
              </a:ext>
            </a:extLst>
          </p:cNvPr>
          <p:cNvSpPr txBox="1"/>
          <p:nvPr/>
        </p:nvSpPr>
        <p:spPr>
          <a:xfrm>
            <a:off x="150222" y="5061836"/>
            <a:ext cx="144252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Rights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respecting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work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2ADFA7-7F7E-42AD-A84B-24A62FD1A5C9}"/>
              </a:ext>
            </a:extLst>
          </p:cNvPr>
          <p:cNvSpPr txBox="1"/>
          <p:nvPr/>
        </p:nvSpPr>
        <p:spPr>
          <a:xfrm>
            <a:off x="4464779" y="6442131"/>
            <a:ext cx="390619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SassoonCRInfant" panose="02010503020300020003" pitchFamily="2" charset="0"/>
              </a:rPr>
              <a:t>Growth mindset and resilience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15DB8F4-7347-4A2B-9D8D-E9A12CBE4D9B}"/>
              </a:ext>
            </a:extLst>
          </p:cNvPr>
          <p:cNvSpPr txBox="1"/>
          <p:nvPr/>
        </p:nvSpPr>
        <p:spPr>
          <a:xfrm>
            <a:off x="9904377" y="6387634"/>
            <a:ext cx="155305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Self-esteem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819695E-7CDC-48F2-9E92-045F9EF002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61104" y="2848364"/>
            <a:ext cx="971550" cy="98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42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1" grpId="0"/>
      <p:bldP spid="23" grpId="0"/>
      <p:bldP spid="25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98E77E-A28C-4995-9311-69C23FC13217}"/>
              </a:ext>
            </a:extLst>
          </p:cNvPr>
          <p:cNvSpPr/>
          <p:nvPr/>
        </p:nvSpPr>
        <p:spPr>
          <a:xfrm>
            <a:off x="150222" y="-114193"/>
            <a:ext cx="4009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Well- being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468545-F04A-45E2-90FA-409489651908}"/>
              </a:ext>
            </a:extLst>
          </p:cNvPr>
          <p:cNvSpPr txBox="1"/>
          <p:nvPr/>
        </p:nvSpPr>
        <p:spPr>
          <a:xfrm>
            <a:off x="2154937" y="799239"/>
            <a:ext cx="9189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SassoonCRInfant" panose="02010503020300020003" pitchFamily="2" charset="0"/>
              </a:rPr>
              <a:t>It is important to have good mental health and that I feel good on the inside.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3F0BF6-BC94-42DD-892E-439EEF4D50AD}"/>
              </a:ext>
            </a:extLst>
          </p:cNvPr>
          <p:cNvSpPr txBox="1"/>
          <p:nvPr/>
        </p:nvSpPr>
        <p:spPr>
          <a:xfrm>
            <a:off x="380641" y="1722569"/>
            <a:ext cx="11112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We teach children about ways to help their own well-being. They learn to identify things that help them personally. 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ACAAD55-20B4-47A3-A7DC-42160DEE96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551"/>
          <a:stretch/>
        </p:blipFill>
        <p:spPr>
          <a:xfrm>
            <a:off x="2843785" y="2762005"/>
            <a:ext cx="6273321" cy="400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6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C38B40-5001-466A-8307-844B91FA1D6E}"/>
              </a:ext>
            </a:extLst>
          </p:cNvPr>
          <p:cNvSpPr/>
          <p:nvPr/>
        </p:nvSpPr>
        <p:spPr>
          <a:xfrm>
            <a:off x="350269" y="-132481"/>
            <a:ext cx="35910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Language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BDDED5-D89E-4139-AE6F-7602DDE7950A}"/>
              </a:ext>
            </a:extLst>
          </p:cNvPr>
          <p:cNvSpPr txBox="1"/>
          <p:nvPr/>
        </p:nvSpPr>
        <p:spPr>
          <a:xfrm>
            <a:off x="1572768" y="992017"/>
            <a:ext cx="10433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SassoonCRInfant" panose="02010503020300020003" pitchFamily="2" charset="0"/>
              </a:rPr>
              <a:t>Language is important so that I can talk about my learning and tell people about my feelings and my ideas.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B97FD7-49F3-4F97-A08C-DF3E4FA64E27}"/>
              </a:ext>
            </a:extLst>
          </p:cNvPr>
          <p:cNvSpPr txBox="1"/>
          <p:nvPr/>
        </p:nvSpPr>
        <p:spPr>
          <a:xfrm>
            <a:off x="1572768" y="2450592"/>
            <a:ext cx="90525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How do the children learn new words/vocabulary in school?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How can children communicate with my teacher?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How can the children tell people about their feelings?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b="1" dirty="0">
                <a:latin typeface="SassoonCRInfant" panose="02010503020300020003" pitchFamily="2" charset="0"/>
              </a:rPr>
              <a:t>Examples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1057953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C38B40-5001-466A-8307-844B91FA1D6E}"/>
              </a:ext>
            </a:extLst>
          </p:cNvPr>
          <p:cNvSpPr/>
          <p:nvPr/>
        </p:nvSpPr>
        <p:spPr>
          <a:xfrm>
            <a:off x="350269" y="-132481"/>
            <a:ext cx="35910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Language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BDDED5-D89E-4139-AE6F-7602DDE7950A}"/>
              </a:ext>
            </a:extLst>
          </p:cNvPr>
          <p:cNvSpPr txBox="1"/>
          <p:nvPr/>
        </p:nvSpPr>
        <p:spPr>
          <a:xfrm>
            <a:off x="1453896" y="886968"/>
            <a:ext cx="10433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SassoonCRInfant" panose="02010503020300020003" pitchFamily="2" charset="0"/>
              </a:rPr>
              <a:t>Language is important so that I can talk about my learning and tell people about my feelings and my ideas.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B97FD7-49F3-4F97-A08C-DF3E4FA64E27}"/>
              </a:ext>
            </a:extLst>
          </p:cNvPr>
          <p:cNvSpPr txBox="1"/>
          <p:nvPr/>
        </p:nvSpPr>
        <p:spPr>
          <a:xfrm>
            <a:off x="3322320" y="1998750"/>
            <a:ext cx="51907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Here are some examples.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0F243A0-97D9-4C15-BCE8-C82F7742E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936" y="4897031"/>
            <a:ext cx="4572000" cy="12131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4B3C0ED-F3AF-47EC-8009-C2AD671FF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473" y="2610410"/>
            <a:ext cx="2505075" cy="1828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2739A0-B6E7-4AA8-96C0-3C0BBDFAD1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107" y="2678036"/>
            <a:ext cx="2847213" cy="15019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B95B641-0493-4965-889A-1FF34ECD2D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6867" y="2552748"/>
            <a:ext cx="3172394" cy="20045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613605-2429-42B3-9FFB-0C172DBA0A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9886" y="2481257"/>
            <a:ext cx="1485900" cy="14573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7C9D79-D10D-4235-B3FC-C718EEDFBE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8707" y="5000875"/>
            <a:ext cx="1774090" cy="176799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B1450CA-3E69-4A76-A89A-F35121A8C9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51292" y="4955370"/>
            <a:ext cx="2822693" cy="176799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4EF2E-9FA4-4EE1-9F5A-0EE8C82CF92E}"/>
              </a:ext>
            </a:extLst>
          </p:cNvPr>
          <p:cNvSpPr txBox="1"/>
          <p:nvPr/>
        </p:nvSpPr>
        <p:spPr>
          <a:xfrm>
            <a:off x="6864075" y="5725494"/>
            <a:ext cx="93614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Worry boxes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3CB197-F3D3-4BFC-8E26-455408C740F2}"/>
              </a:ext>
            </a:extLst>
          </p:cNvPr>
          <p:cNvSpPr txBox="1"/>
          <p:nvPr/>
        </p:nvSpPr>
        <p:spPr>
          <a:xfrm>
            <a:off x="10937748" y="5333798"/>
            <a:ext cx="92803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Zones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D47D56F-0AC9-423F-80FD-E4FEBAC734BA}"/>
              </a:ext>
            </a:extLst>
          </p:cNvPr>
          <p:cNvSpPr txBox="1"/>
          <p:nvPr/>
        </p:nvSpPr>
        <p:spPr>
          <a:xfrm>
            <a:off x="6105752" y="4524483"/>
            <a:ext cx="436092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Word banks in writing/theme lessons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B49F626-2CE3-46E6-954C-97087F322D07}"/>
              </a:ext>
            </a:extLst>
          </p:cNvPr>
          <p:cNvSpPr txBox="1"/>
          <p:nvPr/>
        </p:nvSpPr>
        <p:spPr>
          <a:xfrm>
            <a:off x="10776659" y="3922048"/>
            <a:ext cx="125021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Talking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3C80A5B-1106-4C82-942D-4E9584E85AD8}"/>
              </a:ext>
            </a:extLst>
          </p:cNvPr>
          <p:cNvSpPr txBox="1"/>
          <p:nvPr/>
        </p:nvSpPr>
        <p:spPr>
          <a:xfrm>
            <a:off x="3508413" y="4331792"/>
            <a:ext cx="191994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Reading/books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B3B39AA-03C1-416E-B877-A3FE3784B737}"/>
              </a:ext>
            </a:extLst>
          </p:cNvPr>
          <p:cNvSpPr txBox="1"/>
          <p:nvPr/>
        </p:nvSpPr>
        <p:spPr>
          <a:xfrm>
            <a:off x="645668" y="4246914"/>
            <a:ext cx="205532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SassoonCRInfant" panose="02010503020300020003" pitchFamily="2" charset="0"/>
              </a:rPr>
              <a:t>From the adults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297239B-11C3-4F62-AA9F-D036660DB397}"/>
              </a:ext>
            </a:extLst>
          </p:cNvPr>
          <p:cNvSpPr txBox="1"/>
          <p:nvPr/>
        </p:nvSpPr>
        <p:spPr>
          <a:xfrm>
            <a:off x="1357635" y="6139526"/>
            <a:ext cx="379730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Visuals and language prompt cards</a:t>
            </a:r>
          </a:p>
        </p:txBody>
      </p:sp>
    </p:spTree>
    <p:extLst>
      <p:ext uri="{BB962C8B-B14F-4D97-AF65-F5344CB8AC3E}">
        <p14:creationId xmlns:p14="http://schemas.microsoft.com/office/powerpoint/2010/main" val="36189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2" grpId="0"/>
      <p:bldP spid="24" grpId="0"/>
      <p:bldP spid="27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BB941C-3485-46E8-95BB-F9237642433F}"/>
              </a:ext>
            </a:extLst>
          </p:cNvPr>
          <p:cNvSpPr/>
          <p:nvPr/>
        </p:nvSpPr>
        <p:spPr>
          <a:xfrm>
            <a:off x="210378" y="-132481"/>
            <a:ext cx="35782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Transitions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831B85-488A-4C0C-BD81-71A563F4E5B1}"/>
              </a:ext>
            </a:extLst>
          </p:cNvPr>
          <p:cNvSpPr txBox="1"/>
          <p:nvPr/>
        </p:nvSpPr>
        <p:spPr>
          <a:xfrm>
            <a:off x="1673352" y="790849"/>
            <a:ext cx="1014069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I can manage my feelings when things change.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77598A-450C-4A2C-9B96-E14A3F6DC14A}"/>
              </a:ext>
            </a:extLst>
          </p:cNvPr>
          <p:cNvSpPr txBox="1"/>
          <p:nvPr/>
        </p:nvSpPr>
        <p:spPr>
          <a:xfrm>
            <a:off x="1901952" y="1755648"/>
            <a:ext cx="91348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What sorts of changes might happen during your child’s day?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What are some of the bigger transitions and changes that might impact the children?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What can your child do if they don’t like changes and these changes make them feel sad or worried?</a:t>
            </a:r>
          </a:p>
          <a:p>
            <a:r>
              <a:rPr lang="en-GB" sz="3000" b="1" dirty="0">
                <a:latin typeface="SassoonCRInfant" panose="02010503020300020003" pitchFamily="2" charset="0"/>
              </a:rPr>
              <a:t>Examples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427040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BB941C-3485-46E8-95BB-F9237642433F}"/>
              </a:ext>
            </a:extLst>
          </p:cNvPr>
          <p:cNvSpPr/>
          <p:nvPr/>
        </p:nvSpPr>
        <p:spPr>
          <a:xfrm>
            <a:off x="210378" y="-132481"/>
            <a:ext cx="35782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Transitions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831B85-488A-4C0C-BD81-71A563F4E5B1}"/>
              </a:ext>
            </a:extLst>
          </p:cNvPr>
          <p:cNvSpPr txBox="1"/>
          <p:nvPr/>
        </p:nvSpPr>
        <p:spPr>
          <a:xfrm>
            <a:off x="1737360" y="626758"/>
            <a:ext cx="1014069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I can manage my feelings when things change.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92DB2-E33B-4817-B755-7093788AF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7076" y="1753912"/>
            <a:ext cx="1495425" cy="14573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20EA96-F188-49BE-AC0E-DD02AAC1CF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662" y="2082660"/>
            <a:ext cx="1485900" cy="971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3287E2-6416-458F-9805-D5CC0C483C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491" y="1648883"/>
            <a:ext cx="1466850" cy="14573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B2C25C-0E4F-434D-B1CE-831FBBE739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9029" y="1333669"/>
            <a:ext cx="1869013" cy="18690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4548DCF-9235-495C-821F-E11D61648D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7043" y="4380779"/>
            <a:ext cx="2986468" cy="19842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7E78E0-0353-4EEF-B28B-91EF7B0DF5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1468" y="3869499"/>
            <a:ext cx="3182683" cy="21217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DA261FA-1753-4D7A-B3B0-705C21938A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6100" y="3990340"/>
            <a:ext cx="3357336" cy="18801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0FF55E4-7F96-4AEA-989A-4A35D4309B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5943" y="1210268"/>
            <a:ext cx="1181100" cy="14573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83A01DA-3EAE-46DE-9E2D-38D5B7BAF32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575" y="2813482"/>
            <a:ext cx="1281304" cy="15746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D7D935-0C4E-4C46-AF67-E7C4CD3E3D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58170" y="1344847"/>
            <a:ext cx="1501119" cy="195681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EEF01B0-A2F4-43DB-85EC-2CE47889721D}"/>
              </a:ext>
            </a:extLst>
          </p:cNvPr>
          <p:cNvSpPr txBox="1"/>
          <p:nvPr/>
        </p:nvSpPr>
        <p:spPr>
          <a:xfrm>
            <a:off x="1883664" y="3211237"/>
            <a:ext cx="1441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assembly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143F1DF-FE27-4AE1-AC72-3637436ABA93}"/>
              </a:ext>
            </a:extLst>
          </p:cNvPr>
          <p:cNvSpPr txBox="1"/>
          <p:nvPr/>
        </p:nvSpPr>
        <p:spPr>
          <a:xfrm>
            <a:off x="3897076" y="3121251"/>
            <a:ext cx="144125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Play time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B75DE99-DE62-4F4B-81B0-CADD915D1AFE}"/>
              </a:ext>
            </a:extLst>
          </p:cNvPr>
          <p:cNvSpPr txBox="1"/>
          <p:nvPr/>
        </p:nvSpPr>
        <p:spPr>
          <a:xfrm>
            <a:off x="5732474" y="3121634"/>
            <a:ext cx="149542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Lunch time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2FBB42-768A-4A8F-9BEE-EFC394E42741}"/>
              </a:ext>
            </a:extLst>
          </p:cNvPr>
          <p:cNvSpPr txBox="1"/>
          <p:nvPr/>
        </p:nvSpPr>
        <p:spPr>
          <a:xfrm>
            <a:off x="7979029" y="3231270"/>
            <a:ext cx="245259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SassoonCRInfant" panose="02010503020300020003" pitchFamily="2" charset="0"/>
              </a:rPr>
              <a:t>Coming in to school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7F427F0-B67B-413E-9C1C-1200C680B8D6}"/>
              </a:ext>
            </a:extLst>
          </p:cNvPr>
          <p:cNvSpPr txBox="1"/>
          <p:nvPr/>
        </p:nvSpPr>
        <p:spPr>
          <a:xfrm>
            <a:off x="5392501" y="6066754"/>
            <a:ext cx="183539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Moving house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C5A413-A264-41CB-B275-E62251F51BB8}"/>
              </a:ext>
            </a:extLst>
          </p:cNvPr>
          <p:cNvSpPr txBox="1"/>
          <p:nvPr/>
        </p:nvSpPr>
        <p:spPr>
          <a:xfrm>
            <a:off x="8432673" y="6008683"/>
            <a:ext cx="326669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SassoonCRInfant" panose="02010503020300020003" pitchFamily="2" charset="0"/>
              </a:rPr>
              <a:t>New baby brother or sister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91C3D6-FE2B-479A-B156-B387E5BB5BF7}"/>
              </a:ext>
            </a:extLst>
          </p:cNvPr>
          <p:cNvSpPr txBox="1"/>
          <p:nvPr/>
        </p:nvSpPr>
        <p:spPr>
          <a:xfrm>
            <a:off x="1993491" y="1191083"/>
            <a:ext cx="55754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Here are some examples</a:t>
            </a:r>
          </a:p>
        </p:txBody>
      </p:sp>
    </p:spTree>
    <p:extLst>
      <p:ext uri="{BB962C8B-B14F-4D97-AF65-F5344CB8AC3E}">
        <p14:creationId xmlns:p14="http://schemas.microsoft.com/office/powerpoint/2010/main" val="144838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21" grpId="0"/>
      <p:bldP spid="23" grpId="0"/>
      <p:bldP spid="25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BB941C-3485-46E8-95BB-F9237642433F}"/>
              </a:ext>
            </a:extLst>
          </p:cNvPr>
          <p:cNvSpPr/>
          <p:nvPr/>
        </p:nvSpPr>
        <p:spPr>
          <a:xfrm>
            <a:off x="256548" y="-132481"/>
            <a:ext cx="3065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Learning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831B85-488A-4C0C-BD81-71A563F4E5B1}"/>
              </a:ext>
            </a:extLst>
          </p:cNvPr>
          <p:cNvSpPr txBox="1"/>
          <p:nvPr/>
        </p:nvSpPr>
        <p:spPr>
          <a:xfrm>
            <a:off x="1673352" y="790849"/>
            <a:ext cx="1014069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I </a:t>
            </a:r>
            <a:r>
              <a:rPr lang="en-GB" sz="3000" b="1" dirty="0">
                <a:solidFill>
                  <a:prstClr val="black"/>
                </a:solidFill>
                <a:latin typeface="SassoonCRInfant" panose="02010503020300020003" pitchFamily="2" charset="0"/>
              </a:rPr>
              <a:t>learn in my own way.</a:t>
            </a:r>
            <a:endParaRPr kumimoji="0" lang="en-GB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77598A-450C-4A2C-9B96-E14A3F6DC14A}"/>
              </a:ext>
            </a:extLst>
          </p:cNvPr>
          <p:cNvSpPr txBox="1"/>
          <p:nvPr/>
        </p:nvSpPr>
        <p:spPr>
          <a:xfrm>
            <a:off x="1901952" y="1755648"/>
            <a:ext cx="91348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What are the children really good at learning in school and what do they find tricky?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What helps them if you are finding something tricky?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Who can help them if they need help with learning?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b="1" dirty="0">
                <a:latin typeface="SassoonCRInfant" panose="02010503020300020003" pitchFamily="2" charset="0"/>
              </a:rPr>
              <a:t>Examples on the next slide.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76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BB941C-3485-46E8-95BB-F9237642433F}"/>
              </a:ext>
            </a:extLst>
          </p:cNvPr>
          <p:cNvSpPr/>
          <p:nvPr/>
        </p:nvSpPr>
        <p:spPr>
          <a:xfrm>
            <a:off x="256548" y="-132481"/>
            <a:ext cx="3065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Learning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831B85-488A-4C0C-BD81-71A563F4E5B1}"/>
              </a:ext>
            </a:extLst>
          </p:cNvPr>
          <p:cNvSpPr txBox="1"/>
          <p:nvPr/>
        </p:nvSpPr>
        <p:spPr>
          <a:xfrm>
            <a:off x="1673352" y="790849"/>
            <a:ext cx="1014069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I </a:t>
            </a:r>
            <a:r>
              <a:rPr lang="en-GB" sz="3000" b="1" dirty="0">
                <a:solidFill>
                  <a:prstClr val="black"/>
                </a:solidFill>
                <a:latin typeface="SassoonCRInfant" panose="02010503020300020003" pitchFamily="2" charset="0"/>
              </a:rPr>
              <a:t>learn in my own way.</a:t>
            </a:r>
            <a:endParaRPr kumimoji="0" lang="en-GB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77598A-450C-4A2C-9B96-E14A3F6DC14A}"/>
              </a:ext>
            </a:extLst>
          </p:cNvPr>
          <p:cNvSpPr txBox="1"/>
          <p:nvPr/>
        </p:nvSpPr>
        <p:spPr>
          <a:xfrm>
            <a:off x="2236301" y="1305285"/>
            <a:ext cx="9134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The following are some examples: 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endParaRPr lang="en-GB" sz="3000" dirty="0">
              <a:latin typeface="SassoonCRInfant" panose="02010503020300020003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82DC4B-D3D6-4EE1-9978-917EC1679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147" y="2119542"/>
            <a:ext cx="1112462" cy="1097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9D4A4C-25F2-4DAB-9D4C-26E0D77AE3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6132" y="2067134"/>
            <a:ext cx="1121968" cy="11068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BED88A-8510-4156-8639-9C2D2D231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151" y="2162574"/>
            <a:ext cx="1152291" cy="11068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5ECCE2-C634-4A47-83DD-2789FFE898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8726" y="2119542"/>
            <a:ext cx="1228100" cy="11068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49204E-5345-4AA9-8E6C-A37CB1848E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5365" y="2075033"/>
            <a:ext cx="1255792" cy="12388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BC11DD-6DFD-4160-B080-AF215858A4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9093" y="2067134"/>
            <a:ext cx="955209" cy="12022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B07D568-8B5C-4FCF-8D33-B2A8250393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8825" y="2075033"/>
            <a:ext cx="1195843" cy="117968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CB0D77A-E8FE-4333-908E-6515904610BB}"/>
              </a:ext>
            </a:extLst>
          </p:cNvPr>
          <p:cNvSpPr txBox="1"/>
          <p:nvPr/>
        </p:nvSpPr>
        <p:spPr>
          <a:xfrm>
            <a:off x="1000993" y="3312362"/>
            <a:ext cx="106731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CRInfant" panose="02010503020300020003" pitchFamily="2" charset="0"/>
              </a:rPr>
              <a:t>Art		writing			maths		reading			PE			history			music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CB16BB5-7AC9-458C-B449-174E2121DE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4856" y="3991666"/>
            <a:ext cx="3176291" cy="20057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AB1AC90-48DA-4807-9DE1-2000B4732C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86429" y="4422404"/>
            <a:ext cx="4572396" cy="121320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58B6634-90DD-4792-BD06-0A3B25BA671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15432" y="4422404"/>
            <a:ext cx="938594" cy="10381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D42981E-0195-451F-8069-CCFB8BE27DD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10633" y="4452869"/>
            <a:ext cx="2280422" cy="120613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8FE6063-66EA-410B-9804-0600EA4A4942}"/>
              </a:ext>
            </a:extLst>
          </p:cNvPr>
          <p:cNvSpPr txBox="1"/>
          <p:nvPr/>
        </p:nvSpPr>
        <p:spPr>
          <a:xfrm>
            <a:off x="1147665" y="5978762"/>
            <a:ext cx="29018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Word banks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59CA164-5080-4895-A094-F923916EAEE9}"/>
              </a:ext>
            </a:extLst>
          </p:cNvPr>
          <p:cNvSpPr txBox="1"/>
          <p:nvPr/>
        </p:nvSpPr>
        <p:spPr>
          <a:xfrm>
            <a:off x="5156991" y="5659003"/>
            <a:ext cx="158670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SassoonCRInfant" panose="02010503020300020003" pitchFamily="2" charset="0"/>
              </a:rPr>
              <a:t>visuals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B2BE2C-8D88-4814-B74F-60D04362B554}"/>
              </a:ext>
            </a:extLst>
          </p:cNvPr>
          <p:cNvSpPr txBox="1"/>
          <p:nvPr/>
        </p:nvSpPr>
        <p:spPr>
          <a:xfrm>
            <a:off x="8615432" y="5467717"/>
            <a:ext cx="189232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Quiet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9663ED-0491-4100-85F2-B0DC90681698}"/>
              </a:ext>
            </a:extLst>
          </p:cNvPr>
          <p:cNvSpPr txBox="1"/>
          <p:nvPr/>
        </p:nvSpPr>
        <p:spPr>
          <a:xfrm>
            <a:off x="10250181" y="5829954"/>
            <a:ext cx="184087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Adults who help me</a:t>
            </a:r>
          </a:p>
        </p:txBody>
      </p:sp>
    </p:spTree>
    <p:extLst>
      <p:ext uri="{BB962C8B-B14F-4D97-AF65-F5344CB8AC3E}">
        <p14:creationId xmlns:p14="http://schemas.microsoft.com/office/powerpoint/2010/main" val="66686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/>
      <p:bldP spid="19" grpId="0"/>
      <p:bldP spid="21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286306-DBF2-478C-A9B0-17B1709530A1}"/>
              </a:ext>
            </a:extLst>
          </p:cNvPr>
          <p:cNvSpPr/>
          <p:nvPr/>
        </p:nvSpPr>
        <p:spPr>
          <a:xfrm>
            <a:off x="157262" y="0"/>
            <a:ext cx="3538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Behaviour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B1B9BE-131B-4453-8029-FC7EFB5568E1}"/>
              </a:ext>
            </a:extLst>
          </p:cNvPr>
          <p:cNvSpPr txBox="1"/>
          <p:nvPr/>
        </p:nvSpPr>
        <p:spPr>
          <a:xfrm>
            <a:off x="2388870" y="892709"/>
            <a:ext cx="747750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My behaviour is telling you something.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DD8130-BD5C-45E3-AAEC-6C5C3F7ED5D1}"/>
              </a:ext>
            </a:extLst>
          </p:cNvPr>
          <p:cNvSpPr txBox="1"/>
          <p:nvPr/>
        </p:nvSpPr>
        <p:spPr>
          <a:xfrm>
            <a:off x="1926336" y="1970085"/>
            <a:ext cx="794004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SassoonCRInfant" panose="02010503020300020003" pitchFamily="2" charset="0"/>
              </a:rPr>
              <a:t>How might different children tell us how they are feeling?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What do we use to help children to tell us about their feelings in a clear way?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r>
              <a:rPr lang="en-GB" sz="3000" dirty="0">
                <a:latin typeface="SassoonCRInfant" panose="02010503020300020003" pitchFamily="2" charset="0"/>
              </a:rPr>
              <a:t>What do we do in school to support children to make good choices?</a:t>
            </a:r>
          </a:p>
          <a:p>
            <a:r>
              <a:rPr lang="en-GB" sz="3000" b="1" dirty="0">
                <a:latin typeface="SassoonCRInfant" panose="02010503020300020003" pitchFamily="2" charset="0"/>
              </a:rPr>
              <a:t>Examples on the next slide</a:t>
            </a:r>
          </a:p>
          <a:p>
            <a:endParaRPr lang="en-GB" sz="3000" dirty="0">
              <a:latin typeface="SassoonCRInfant" panose="02010503020300020003" pitchFamily="2" charset="0"/>
            </a:endParaRPr>
          </a:p>
          <a:p>
            <a:endParaRPr lang="en-GB" sz="30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546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83E72A-1D19-4D91-BC5D-BAF186F13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092" y="725361"/>
            <a:ext cx="1524051" cy="1887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841206-0B09-46E0-BB39-73089A623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8992" y="725361"/>
            <a:ext cx="1536172" cy="18872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56B0B2-160B-4C84-9FEB-3A5E36D19E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2030" y="534834"/>
            <a:ext cx="1650873" cy="20778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23965B-EFEF-4A28-B19A-488BAFAB31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309" y="2941740"/>
            <a:ext cx="4078905" cy="255482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1ADD85D-191B-426F-AB5A-2A665B0F901D}"/>
              </a:ext>
            </a:extLst>
          </p:cNvPr>
          <p:cNvSpPr/>
          <p:nvPr/>
        </p:nvSpPr>
        <p:spPr>
          <a:xfrm>
            <a:off x="610418" y="5670974"/>
            <a:ext cx="43572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Golden time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63F1E9-C4F0-44F4-B0DC-952C01B9F1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9317" y="2705336"/>
            <a:ext cx="1727454" cy="16258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47263B-C75A-41F3-BD43-403A2E9DC16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317"/>
          <a:stretch/>
        </p:blipFill>
        <p:spPr>
          <a:xfrm>
            <a:off x="8166670" y="2705336"/>
            <a:ext cx="2510408" cy="15783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2F6952-22C3-4E56-99DE-5C693FA9CD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24082" y="5115068"/>
            <a:ext cx="2857500" cy="160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6DBE7B-E9F6-4A9D-9289-5367AEE3B0BD}"/>
              </a:ext>
            </a:extLst>
          </p:cNvPr>
          <p:cNvSpPr txBox="1"/>
          <p:nvPr/>
        </p:nvSpPr>
        <p:spPr>
          <a:xfrm>
            <a:off x="5882642" y="4453128"/>
            <a:ext cx="47944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CRInfant" panose="02010503020300020003" pitchFamily="2" charset="0"/>
              </a:rPr>
              <a:t>Praise and stickers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3C6FC9-F9A0-45A0-A7E7-2E5E999C578E}"/>
              </a:ext>
            </a:extLst>
          </p:cNvPr>
          <p:cNvSpPr txBox="1"/>
          <p:nvPr/>
        </p:nvSpPr>
        <p:spPr>
          <a:xfrm>
            <a:off x="6349634" y="5191893"/>
            <a:ext cx="237444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Talk to someone and reflect on behaviour and choices</a:t>
            </a:r>
          </a:p>
        </p:txBody>
      </p:sp>
    </p:spTree>
    <p:extLst>
      <p:ext uri="{BB962C8B-B14F-4D97-AF65-F5344CB8AC3E}">
        <p14:creationId xmlns:p14="http://schemas.microsoft.com/office/powerpoint/2010/main" val="1895365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9D5188-3FCC-43C9-BFC0-2A3EEBDFF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656" y="121442"/>
            <a:ext cx="7407282" cy="304216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357D86E-B5AF-49E7-8FCF-F83386A590B3}"/>
              </a:ext>
            </a:extLst>
          </p:cNvPr>
          <p:cNvSpPr/>
          <p:nvPr/>
        </p:nvSpPr>
        <p:spPr>
          <a:xfrm>
            <a:off x="809371" y="-80682"/>
            <a:ext cx="26789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Re-cap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7E27CF-2542-4DC8-A889-26CC8F0F87CD}"/>
              </a:ext>
            </a:extLst>
          </p:cNvPr>
          <p:cNvSpPr txBox="1"/>
          <p:nvPr/>
        </p:nvSpPr>
        <p:spPr>
          <a:xfrm>
            <a:off x="2148840" y="3429000"/>
            <a:ext cx="8257032" cy="2313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5BE962-9C7D-4B6E-AE41-47D88460580A}"/>
              </a:ext>
            </a:extLst>
          </p:cNvPr>
          <p:cNvSpPr txBox="1"/>
          <p:nvPr/>
        </p:nvSpPr>
        <p:spPr>
          <a:xfrm>
            <a:off x="987552" y="3085082"/>
            <a:ext cx="10908792" cy="35394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</a:rPr>
              <a:t>1) My classroom is a safe base.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SassoonCRInfant" panose="02010503020300020003" pitchFamily="2" charset="0"/>
              </a:rPr>
              <a:t>2)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</a:rPr>
              <a:t>It is important to have good mental health and that I feel good on the inside. </a:t>
            </a:r>
          </a:p>
          <a:p>
            <a:pPr>
              <a:defRPr/>
            </a:pPr>
            <a:r>
              <a:rPr lang="en-GB" sz="2800" b="1" dirty="0">
                <a:solidFill>
                  <a:prstClr val="black"/>
                </a:solidFill>
                <a:latin typeface="SassoonCRInfant" panose="02010503020300020003" pitchFamily="2" charset="0"/>
              </a:rPr>
              <a:t>3) </a:t>
            </a:r>
            <a:r>
              <a:rPr lang="en-GB" sz="2800" b="1" dirty="0">
                <a:latin typeface="SassoonCRInfant" panose="02010503020300020003" pitchFamily="2" charset="0"/>
              </a:rPr>
              <a:t>Language is important so that I can talk about my learning and tell people about my feelings and my ideas.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</a:rPr>
              <a:t>4)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I can manage my feelings when things change.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</a:rPr>
              <a:t>5)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I learn in my own way.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SassoonCRInfant" panose="02010503020300020003" pitchFamily="2" charset="0"/>
              </a:rPr>
              <a:t>6)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My behaviour is telling you something.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0CBFD7-2334-49A7-B9B4-EF07117C3551}"/>
              </a:ext>
            </a:extLst>
          </p:cNvPr>
          <p:cNvSpPr txBox="1"/>
          <p:nvPr/>
        </p:nvSpPr>
        <p:spPr>
          <a:xfrm>
            <a:off x="987552" y="1497106"/>
            <a:ext cx="29569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The </a:t>
            </a:r>
            <a:r>
              <a:rPr lang="en-GB" sz="3000"/>
              <a:t>six principles: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81854237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1062</TotalTime>
  <Words>868</Words>
  <Application>Microsoft Office PowerPoint</Application>
  <PresentationFormat>Widescreen</PresentationFormat>
  <Paragraphs>131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Century Gothic</vt:lpstr>
      <vt:lpstr>ReithSans</vt:lpstr>
      <vt:lpstr>SassoonCRInfant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Coade</dc:creator>
  <cp:lastModifiedBy>Jacqueline Cox</cp:lastModifiedBy>
  <cp:revision>28</cp:revision>
  <dcterms:created xsi:type="dcterms:W3CDTF">2024-06-12T18:30:07Z</dcterms:created>
  <dcterms:modified xsi:type="dcterms:W3CDTF">2024-12-13T15:55:47Z</dcterms:modified>
</cp:coreProperties>
</file>